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</p:sldIdLst>
  <p:sldSz cx="9144000" cy="6858000" type="screen4x3"/>
  <p:notesSz cx="6858000" cy="9144000"/>
  <p:defaultTextStyle>
    <a:defPPr>
      <a:defRPr lang="e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380" y="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heme" Target="theme/theme1.xml"/><Relationship Id="rId20" Type="http://schemas.openxmlformats.org/officeDocument/2006/relationships/slide" Target="slides/slide19.xml"/><Relationship Id="rId41" Type="http://schemas.openxmlformats.org/officeDocument/2006/relationships/slide" Target="slides/slide40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3AE3EF2-70C9-4816-BD8B-119D62E62A2F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31605D-1563-446F-9145-ECEB1E9DD60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A7D72EC-780E-4103-8EF0-8580898E0A6E}" type="slidenum">
              <a:rPr lang="sr-Latn-CS"/>
              <a:pPr/>
              <a:t>2</a:t>
            </a:fld>
            <a:endParaRPr lang="sr-Latn-CS"/>
          </a:p>
        </p:txBody>
      </p:sp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80DA790-8211-477F-BF0C-6559287FCE44}" type="slidenum">
              <a:rPr lang="sr-Latn-CS"/>
              <a:pPr/>
              <a:t>11</a:t>
            </a:fld>
            <a:endParaRPr lang="sr-Latn-CS"/>
          </a:p>
        </p:txBody>
      </p:sp>
      <p:sp>
        <p:nvSpPr>
          <p:cNvPr id="5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1D0E1B8-F27C-4AC9-ADC6-FA3B37951272}" type="slidenum">
              <a:rPr lang="sr-Latn-CS"/>
              <a:pPr/>
              <a:t>12</a:t>
            </a:fld>
            <a:endParaRPr lang="sr-Latn-CS"/>
          </a:p>
        </p:txBody>
      </p:sp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15DADB1-368A-4CA8-9A8A-1EB6CB268618}" type="slidenum">
              <a:rPr lang="sr-Latn-CS"/>
              <a:pPr/>
              <a:t>13</a:t>
            </a:fld>
            <a:endParaRPr lang="sr-Latn-CS"/>
          </a:p>
        </p:txBody>
      </p:sp>
      <p:sp>
        <p:nvSpPr>
          <p:cNvPr id="5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6A595D3-23FE-4EA7-B96B-5568E0100EEA}" type="slidenum">
              <a:rPr lang="sr-Latn-CS"/>
              <a:pPr/>
              <a:t>14</a:t>
            </a:fld>
            <a:endParaRPr lang="sr-Latn-CS"/>
          </a:p>
        </p:txBody>
      </p:sp>
      <p:sp>
        <p:nvSpPr>
          <p:cNvPr id="61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51C7D2E-9757-449B-B2E2-1DB26ACAAF00}" type="slidenum">
              <a:rPr lang="sr-Latn-CS"/>
              <a:pPr/>
              <a:t>15</a:t>
            </a:fld>
            <a:endParaRPr lang="sr-Latn-CS"/>
          </a:p>
        </p:txBody>
      </p:sp>
      <p:sp>
        <p:nvSpPr>
          <p:cNvPr id="634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BE3257C-2989-4233-848B-F73B6A5B3959}" type="slidenum">
              <a:rPr lang="sr-Latn-CS"/>
              <a:pPr/>
              <a:t>16</a:t>
            </a:fld>
            <a:endParaRPr lang="sr-Latn-CS"/>
          </a:p>
        </p:txBody>
      </p:sp>
      <p:sp>
        <p:nvSpPr>
          <p:cNvPr id="655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6E840FF-39CB-4090-BE56-B58BB8CF0E9C}" type="slidenum">
              <a:rPr lang="sr-Latn-CS"/>
              <a:pPr/>
              <a:t>17</a:t>
            </a:fld>
            <a:endParaRPr lang="sr-Latn-CS"/>
          </a:p>
        </p:txBody>
      </p:sp>
      <p:sp>
        <p:nvSpPr>
          <p:cNvPr id="675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5070A18-A524-40B9-A6FD-170C0ABF23A4}" type="slidenum">
              <a:rPr lang="sr-Latn-CS"/>
              <a:pPr/>
              <a:t>18</a:t>
            </a:fld>
            <a:endParaRPr lang="sr-Latn-CS"/>
          </a:p>
        </p:txBody>
      </p:sp>
      <p:sp>
        <p:nvSpPr>
          <p:cNvPr id="696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2AC73D9-7C2C-4F80-BA64-E0B74C445F96}" type="slidenum">
              <a:rPr lang="sr-Latn-CS"/>
              <a:pPr/>
              <a:t>19</a:t>
            </a:fld>
            <a:endParaRPr lang="sr-Latn-CS"/>
          </a:p>
        </p:txBody>
      </p:sp>
      <p:sp>
        <p:nvSpPr>
          <p:cNvPr id="716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55914E1-90A4-4718-B544-789018DA2118}" type="slidenum">
              <a:rPr lang="sr-Latn-CS"/>
              <a:pPr/>
              <a:t>20</a:t>
            </a:fld>
            <a:endParaRPr lang="sr-Latn-CS"/>
          </a:p>
        </p:txBody>
      </p:sp>
      <p:sp>
        <p:nvSpPr>
          <p:cNvPr id="737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5FF373E-FDE9-44DA-BFF3-C5D815EDC313}" type="slidenum">
              <a:rPr lang="sr-Latn-CS"/>
              <a:pPr/>
              <a:t>3</a:t>
            </a:fld>
            <a:endParaRPr lang="sr-Latn-CS"/>
          </a:p>
        </p:txBody>
      </p:sp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C242B75-1064-42C8-8156-B1E06D401BA7}" type="slidenum">
              <a:rPr lang="sr-Latn-CS"/>
              <a:pPr/>
              <a:t>21</a:t>
            </a:fld>
            <a:endParaRPr lang="sr-Latn-CS"/>
          </a:p>
        </p:txBody>
      </p:sp>
      <p:sp>
        <p:nvSpPr>
          <p:cNvPr id="757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DB548B0-E801-47FE-B8F6-5AE7EAB18C96}" type="slidenum">
              <a:rPr lang="sr-Latn-CS"/>
              <a:pPr/>
              <a:t>22</a:t>
            </a:fld>
            <a:endParaRPr lang="sr-Latn-CS"/>
          </a:p>
        </p:txBody>
      </p:sp>
      <p:sp>
        <p:nvSpPr>
          <p:cNvPr id="77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C51368E-CEB6-41BE-85F6-98EB98740FAA}" type="slidenum">
              <a:rPr lang="sr-Latn-CS"/>
              <a:pPr/>
              <a:t>23</a:t>
            </a:fld>
            <a:endParaRPr lang="sr-Latn-CS"/>
          </a:p>
        </p:txBody>
      </p:sp>
      <p:sp>
        <p:nvSpPr>
          <p:cNvPr id="798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6E16F6F-20ED-4BDB-98B5-2B27C9024AC6}" type="slidenum">
              <a:rPr lang="sr-Latn-CS"/>
              <a:pPr/>
              <a:t>24</a:t>
            </a:fld>
            <a:endParaRPr lang="sr-Latn-CS"/>
          </a:p>
        </p:txBody>
      </p:sp>
      <p:sp>
        <p:nvSpPr>
          <p:cNvPr id="819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C4DDDDC-B0B7-4C7E-9B41-EA21DB4CE918}" type="slidenum">
              <a:rPr lang="sr-Latn-CS"/>
              <a:pPr/>
              <a:t>25</a:t>
            </a:fld>
            <a:endParaRPr lang="sr-Latn-CS"/>
          </a:p>
        </p:txBody>
      </p:sp>
      <p:sp>
        <p:nvSpPr>
          <p:cNvPr id="839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39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B4A754A-883E-412C-8DAF-F8960F21BE42}" type="slidenum">
              <a:rPr lang="sr-Latn-CS"/>
              <a:pPr/>
              <a:t>26</a:t>
            </a:fld>
            <a:endParaRPr lang="sr-Latn-CS"/>
          </a:p>
        </p:txBody>
      </p:sp>
      <p:sp>
        <p:nvSpPr>
          <p:cNvPr id="860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2322F7E-E638-4256-AEBC-35F362E87432}" type="slidenum">
              <a:rPr lang="sr-Latn-CS"/>
              <a:pPr/>
              <a:t>27</a:t>
            </a:fld>
            <a:endParaRPr lang="sr-Latn-CS"/>
          </a:p>
        </p:txBody>
      </p:sp>
      <p:sp>
        <p:nvSpPr>
          <p:cNvPr id="880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80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7A8C025-7320-4FA3-9136-9364902F57EE}" type="slidenum">
              <a:rPr lang="sr-Latn-CS"/>
              <a:pPr/>
              <a:t>28</a:t>
            </a:fld>
            <a:endParaRPr lang="sr-Latn-CS"/>
          </a:p>
        </p:txBody>
      </p:sp>
      <p:sp>
        <p:nvSpPr>
          <p:cNvPr id="901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1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B5BD220-8912-4768-A02B-B7346C36A442}" type="slidenum">
              <a:rPr lang="sr-Latn-CS"/>
              <a:pPr/>
              <a:t>29</a:t>
            </a:fld>
            <a:endParaRPr lang="sr-Latn-CS"/>
          </a:p>
        </p:txBody>
      </p:sp>
      <p:sp>
        <p:nvSpPr>
          <p:cNvPr id="921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1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D07FC6C-A361-498F-BE0A-E427776284FD}" type="slidenum">
              <a:rPr lang="sr-Latn-CS"/>
              <a:pPr/>
              <a:t>30</a:t>
            </a:fld>
            <a:endParaRPr lang="sr-Latn-CS"/>
          </a:p>
        </p:txBody>
      </p:sp>
      <p:sp>
        <p:nvSpPr>
          <p:cNvPr id="942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2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E33CC5E-56F3-4308-9E0D-A91F465FAA36}" type="slidenum">
              <a:rPr lang="sr-Latn-CS"/>
              <a:pPr/>
              <a:t>4</a:t>
            </a:fld>
            <a:endParaRPr lang="sr-Latn-CS"/>
          </a:p>
        </p:txBody>
      </p:sp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27EBD2B-3C15-4AC4-8F39-BBDA8F098ECE}" type="slidenum">
              <a:rPr lang="sr-Latn-CS"/>
              <a:pPr/>
              <a:t>31</a:t>
            </a:fld>
            <a:endParaRPr lang="sr-Latn-CS"/>
          </a:p>
        </p:txBody>
      </p:sp>
      <p:sp>
        <p:nvSpPr>
          <p:cNvPr id="96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67AB7AA-738D-4BBF-A58F-1A12006E238C}" type="slidenum">
              <a:rPr lang="sr-Latn-CS"/>
              <a:pPr/>
              <a:t>32</a:t>
            </a:fld>
            <a:endParaRPr lang="sr-Latn-CS"/>
          </a:p>
        </p:txBody>
      </p:sp>
      <p:sp>
        <p:nvSpPr>
          <p:cNvPr id="983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83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40C1678-5409-47DE-ADA0-C6CE2057F9C9}" type="slidenum">
              <a:rPr lang="sr-Latn-CS"/>
              <a:pPr/>
              <a:t>33</a:t>
            </a:fld>
            <a:endParaRPr lang="sr-Latn-CS"/>
          </a:p>
        </p:txBody>
      </p:sp>
      <p:sp>
        <p:nvSpPr>
          <p:cNvPr id="1003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03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4626AC0-DC34-4F3E-8B62-A8B2E893A150}" type="slidenum">
              <a:rPr lang="sr-Latn-CS"/>
              <a:pPr/>
              <a:t>34</a:t>
            </a:fld>
            <a:endParaRPr lang="sr-Latn-CS"/>
          </a:p>
        </p:txBody>
      </p:sp>
      <p:sp>
        <p:nvSpPr>
          <p:cNvPr id="1024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36846E5-3B58-4C46-B2D5-428C9E1CC030}" type="slidenum">
              <a:rPr lang="sr-Latn-CS"/>
              <a:pPr/>
              <a:t>35</a:t>
            </a:fld>
            <a:endParaRPr lang="sr-Latn-CS"/>
          </a:p>
        </p:txBody>
      </p:sp>
      <p:sp>
        <p:nvSpPr>
          <p:cNvPr id="1044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3977E6C-8B59-40E1-901F-C1990A5E19B1}" type="slidenum">
              <a:rPr lang="sr-Latn-CS"/>
              <a:pPr/>
              <a:t>36</a:t>
            </a:fld>
            <a:endParaRPr lang="sr-Latn-CS"/>
          </a:p>
        </p:txBody>
      </p:sp>
      <p:sp>
        <p:nvSpPr>
          <p:cNvPr id="1064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5D35E1B-9E4D-4625-A831-58DFD304B36E}" type="slidenum">
              <a:rPr lang="sr-Latn-CS"/>
              <a:pPr/>
              <a:t>37</a:t>
            </a:fld>
            <a:endParaRPr lang="sr-Latn-CS"/>
          </a:p>
        </p:txBody>
      </p:sp>
      <p:sp>
        <p:nvSpPr>
          <p:cNvPr id="1085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0D9CDE8-58C4-4C6E-8D48-E6FE87CCEB5A}" type="slidenum">
              <a:rPr lang="sr-Latn-CS"/>
              <a:pPr/>
              <a:t>38</a:t>
            </a:fld>
            <a:endParaRPr lang="sr-Latn-CS"/>
          </a:p>
        </p:txBody>
      </p:sp>
      <p:sp>
        <p:nvSpPr>
          <p:cNvPr id="1105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05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1DD5AC1-6659-45CD-B023-93D60A9A29BF}" type="slidenum">
              <a:rPr lang="sr-Latn-CS"/>
              <a:pPr/>
              <a:t>39</a:t>
            </a:fld>
            <a:endParaRPr lang="sr-Latn-CS"/>
          </a:p>
        </p:txBody>
      </p:sp>
      <p:sp>
        <p:nvSpPr>
          <p:cNvPr id="1126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CD10C4C-1A94-4871-8C42-7300E9E2C79F}" type="slidenum">
              <a:rPr lang="sr-Latn-CS"/>
              <a:pPr/>
              <a:t>40</a:t>
            </a:fld>
            <a:endParaRPr lang="sr-Latn-CS"/>
          </a:p>
        </p:txBody>
      </p:sp>
      <p:sp>
        <p:nvSpPr>
          <p:cNvPr id="4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63BD5AB-8030-45A8-8C81-A231EE4E0E83}" type="slidenum">
              <a:rPr lang="sr-Latn-CS"/>
              <a:pPr/>
              <a:t>5</a:t>
            </a:fld>
            <a:endParaRPr lang="sr-Latn-CS"/>
          </a:p>
        </p:txBody>
      </p:sp>
      <p:sp>
        <p:nvSpPr>
          <p:cNvPr id="1167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67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DA92CD5-B8FB-4B2E-8048-A873D564581D}" type="slidenum">
              <a:rPr lang="sr-Latn-CS"/>
              <a:pPr/>
              <a:t>41</a:t>
            </a:fld>
            <a:endParaRPr lang="sr-Latn-CS"/>
          </a:p>
        </p:txBody>
      </p:sp>
      <p:sp>
        <p:nvSpPr>
          <p:cNvPr id="1146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46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2FBD102-EAD3-4FA7-AF88-845A907097BF}" type="slidenum">
              <a:rPr lang="sr-Latn-CS"/>
              <a:pPr/>
              <a:t>6</a:t>
            </a:fld>
            <a:endParaRPr lang="sr-Latn-CS"/>
          </a:p>
        </p:txBody>
      </p:sp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CB41919-9CC3-490B-AE79-B34DC714ABD8}" type="slidenum">
              <a:rPr lang="sr-Latn-CS"/>
              <a:pPr/>
              <a:t>7</a:t>
            </a:fld>
            <a:endParaRPr lang="sr-Latn-CS"/>
          </a:p>
        </p:txBody>
      </p:sp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F4933CA-F92E-472D-A871-27AB3C74DCE7}" type="slidenum">
              <a:rPr lang="sr-Latn-CS"/>
              <a:pPr/>
              <a:t>8</a:t>
            </a:fld>
            <a:endParaRPr lang="sr-Latn-CS"/>
          </a:p>
        </p:txBody>
      </p:sp>
      <p:sp>
        <p:nvSpPr>
          <p:cNvPr id="4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B06CD56-C502-412A-BE61-1907E182AE5C}" type="slidenum">
              <a:rPr lang="sr-Latn-CS"/>
              <a:pPr/>
              <a:t>9</a:t>
            </a:fld>
            <a:endParaRPr lang="sr-Latn-CS"/>
          </a:p>
        </p:txBody>
      </p:sp>
      <p:sp>
        <p:nvSpPr>
          <p:cNvPr id="5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F98D2DA-6EC4-4042-AC4C-2F8512F34433}" type="slidenum">
              <a:rPr lang="sr-Latn-CS"/>
              <a:pPr/>
              <a:t>10</a:t>
            </a:fld>
            <a:endParaRPr lang="sr-Latn-CS"/>
          </a:p>
        </p:txBody>
      </p:sp>
      <p:sp>
        <p:nvSpPr>
          <p:cNvPr id="5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0AEAC0-3426-4353-A6DA-41946D0A89B7}" type="datetimeFigureOut">
              <a:rPr lang="en-US" smtClean="0"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F96048-C06D-4B58-934B-A8A1C767909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tint val="66000"/>
                <a:satMod val="16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" sz="4800" b="1" dirty="0">
                <a:solidFill>
                  <a:srgbClr val="3E6A8E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HEART </a:t>
            </a:r>
            <a:br>
              <a:rPr lang="sr-Cyrl-CS" sz="4800" b="1" dirty="0">
                <a:solidFill>
                  <a:srgbClr val="3E6A8E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</a:br>
            <a:r>
              <a:rPr lang="en" sz="4800" b="1" dirty="0">
                <a:solidFill>
                  <a:srgbClr val="3E6A8E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FAILURE</a:t>
            </a:r>
            <a:endParaRPr lang="en-US" sz="4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" sz="2400" b="1" dirty="0">
                <a:solidFill>
                  <a:schemeClr val="accent1">
                    <a:lumMod val="75000"/>
                  </a:schemeClr>
                </a:solidFill>
                <a:latin typeface="Comic Sans MS" pitchFamily="66" charset="0"/>
              </a:rPr>
              <a:t>Prof. </a:t>
            </a:r>
            <a:r>
              <a:rPr lang="sr-Latn-RS" sz="2400" b="1" dirty="0">
                <a:solidFill>
                  <a:schemeClr val="accent1">
                    <a:lumMod val="75000"/>
                  </a:schemeClr>
                </a:solidFill>
                <a:latin typeface="Comic Sans MS" pitchFamily="66" charset="0"/>
              </a:rPr>
              <a:t>Slobodan</a:t>
            </a:r>
            <a:r>
              <a:rPr lang="en" sz="2800" b="1" dirty="0">
                <a:solidFill>
                  <a:schemeClr val="accent1">
                    <a:lumMod val="75000"/>
                  </a:schemeClr>
                </a:solidFill>
                <a:latin typeface="Comic Sans MS" pitchFamily="66" charset="0"/>
              </a:rPr>
              <a:t> </a:t>
            </a:r>
            <a:r>
              <a:rPr lang="en" sz="2400" b="1" dirty="0">
                <a:solidFill>
                  <a:schemeClr val="accent1">
                    <a:lumMod val="75000"/>
                  </a:schemeClr>
                </a:solidFill>
                <a:latin typeface="Comic Sans MS" pitchFamily="66" charset="0"/>
              </a:rPr>
              <a:t>Jankovi</a:t>
            </a:r>
            <a:r>
              <a:rPr lang="sr-Latn-RS" sz="2400" b="1" dirty="0">
                <a:solidFill>
                  <a:schemeClr val="accent1">
                    <a:lumMod val="75000"/>
                  </a:schemeClr>
                </a:solidFill>
                <a:latin typeface="Comic Sans MS" pitchFamily="66" charset="0"/>
              </a:rPr>
              <a:t>ć</a:t>
            </a:r>
            <a:endParaRPr lang="en-US" sz="2800" b="1" dirty="0">
              <a:solidFill>
                <a:schemeClr val="accent1">
                  <a:lumMod val="75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228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ACE INHIBITORS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latin typeface="Comic Sans MS" pitchFamily="66" charset="0"/>
              </a:rPr>
              <a:t>ADVERSE EFFECTS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Hypotension</a:t>
            </a:r>
          </a:p>
          <a:p>
            <a:pPr marL="342900" indent="-342900">
              <a:spcBef>
                <a:spcPct val="20000"/>
              </a:spcBef>
            </a:pPr>
            <a:endParaRPr lang="sr-Cyrl-CS" sz="14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Increase in creatinine and K+</a:t>
            </a:r>
          </a:p>
          <a:p>
            <a:pPr marL="342900" indent="-342900">
              <a:spcBef>
                <a:spcPct val="20000"/>
              </a:spcBef>
            </a:pPr>
            <a:endParaRPr lang="sr-Cyrl-CS" sz="14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Cough and angioedema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276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8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Monotype Corsiva" pitchFamily="66" charset="0"/>
              </a:rPr>
              <a:t>β - </a:t>
            </a: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Excessive sympathetic activation weakens myocardial function and peripheral circulation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Sodium excretion decreases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Myocyte hypertrophy due to high noradrenaline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Arrhythmogenesis</a:t>
            </a: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324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Monotype Corsiva" pitchFamily="66" charset="0"/>
              </a:rPr>
              <a:t>β - </a:t>
            </a: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The ejection fraction increases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Symptoms improve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Increases survival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They lead to a favorable effect more slowly than ACE-inhibitors</a:t>
            </a: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372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5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>
                <a:solidFill>
                  <a:srgbClr val="3E6A8E"/>
                </a:solidFill>
                <a:latin typeface="Monotype Corsiva" pitchFamily="66" charset="0"/>
              </a:rPr>
              <a:t>β - </a:t>
            </a:r>
            <a:r>
              <a:rPr lang="en" sz="4000" b="1">
                <a:solidFill>
                  <a:srgbClr val="3E6A8E"/>
                </a:solidFill>
                <a:latin typeface="Comic Sans MS" pitchFamily="66" charset="0"/>
              </a:rPr>
              <a:t>BLOCKERS</a:t>
            </a:r>
            <a:endParaRPr lang="sr-Cyrl-CS" sz="2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600" b="1">
                <a:solidFill>
                  <a:srgbClr val="3E6A8E"/>
                </a:solidFill>
                <a:latin typeface="Comic Sans MS" pitchFamily="66" charset="0"/>
              </a:rPr>
              <a:t>should be routinely prescribed to everyone with this type of heart failure</a:t>
            </a:r>
          </a:p>
          <a:p>
            <a:pPr marL="342900" indent="-342900">
              <a:spcBef>
                <a:spcPct val="20000"/>
              </a:spcBef>
            </a:pPr>
            <a:endParaRPr lang="sr-Cyrl-CS" sz="3200" b="1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420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4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Monotype Corsiva" pitchFamily="66" charset="0"/>
              </a:rPr>
              <a:t>β - </a:t>
            </a: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Treatment begins with very low doses (to avoid initial deterioration of contractility and Na </a:t>
            </a:r>
            <a:r>
              <a:rPr lang="en" sz="3200" baseline="30000" dirty="0">
                <a:solidFill>
                  <a:srgbClr val="3E6A8E"/>
                </a:solidFill>
                <a:latin typeface="Comic Sans MS" pitchFamily="66" charset="0"/>
              </a:rPr>
              <a:t>+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excretion), which are increased over 2 weeks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2468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Monotype Corsiva" pitchFamily="66" charset="0"/>
              </a:rPr>
              <a:t>β - </a:t>
            </a: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1143000" lvl="2" indent="-228600">
              <a:spcBef>
                <a:spcPct val="20000"/>
              </a:spcBef>
            </a:pPr>
            <a:r>
              <a:rPr lang="en" sz="24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Carvedilol</a:t>
            </a:r>
          </a:p>
          <a:p>
            <a:pPr marL="1143000" lvl="2" indent="-2286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1143000" lvl="2" indent="-2286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Bisoprolol</a:t>
            </a:r>
          </a:p>
          <a:p>
            <a:pPr marL="1143000" lvl="2" indent="-2286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1143000" lvl="2" indent="-2286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Metoprolol</a:t>
            </a:r>
          </a:p>
          <a:p>
            <a:pPr marL="1143000" lvl="2" indent="-2286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4516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Monotype Corsiva" pitchFamily="66" charset="0"/>
              </a:rPr>
              <a:t>β - </a:t>
            </a: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latin typeface="Comic Sans MS" pitchFamily="66" charset="0"/>
              </a:rPr>
              <a:t>ADVERSE EFFECTS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Fatigue and weakness</a:t>
            </a:r>
          </a:p>
          <a:p>
            <a:pPr marL="342900" indent="-342900">
              <a:spcBef>
                <a:spcPct val="20000"/>
              </a:spcBef>
            </a:pPr>
            <a:endParaRPr lang="sr-Cyrl-CS" sz="1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Bradycardia</a:t>
            </a:r>
          </a:p>
          <a:p>
            <a:pPr marL="342900" indent="-342900">
              <a:spcBef>
                <a:spcPct val="20000"/>
              </a:spcBef>
            </a:pPr>
            <a:endParaRPr lang="sr-Cyrl-CS" sz="1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Hypotension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Bronchospasm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  </a:t>
            </a: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564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8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ALDOSTERONE 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Aldosterone leads to loss of K </a:t>
            </a:r>
            <a:r>
              <a:rPr lang="en" sz="2800" baseline="30000" dirty="0">
                <a:solidFill>
                  <a:srgbClr val="3E6A8E"/>
                </a:solidFill>
                <a:latin typeface="Comic Sans MS" pitchFamily="66" charset="0"/>
              </a:rPr>
              <a:t>+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and Mg </a:t>
            </a:r>
            <a:r>
              <a:rPr lang="en" sz="2800" baseline="30000" dirty="0">
                <a:solidFill>
                  <a:srgbClr val="3E6A8E"/>
                </a:solidFill>
                <a:latin typeface="Comic Sans MS" pitchFamily="66" charset="0"/>
              </a:rPr>
              <a:t>++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, myocardial fibrosis and blocks noradrenaline reuptake</a:t>
            </a: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These drugs reduce mortality by 30% and hospitalization</a:t>
            </a: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After a heart attack, they reduce mortality by 15 %</a:t>
            </a: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They are given as additional therapy to patients with NYHA III and IV</a:t>
            </a: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8612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8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48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ALDOSTERONE 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40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Spironolactone</a:t>
            </a:r>
          </a:p>
          <a:p>
            <a:pPr marL="342900" indent="-342900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40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Eplerenone</a:t>
            </a:r>
            <a:endParaRPr lang="sr-Latn-R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sr-Latn-RS" sz="3200" dirty="0">
                <a:solidFill>
                  <a:srgbClr val="3E6A8E"/>
                </a:solidFill>
                <a:latin typeface="Comic Sans MS" pitchFamily="66" charset="0"/>
              </a:rPr>
              <a:t>   </a:t>
            </a:r>
            <a:r>
              <a:rPr lang="en" sz="40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E</a:t>
            </a:r>
            <a:r>
              <a:rPr lang="sr-Latn-RS" sz="3200" dirty="0" err="1">
                <a:solidFill>
                  <a:srgbClr val="3E6A8E"/>
                </a:solidFill>
                <a:latin typeface="Comic Sans MS" pitchFamily="66" charset="0"/>
              </a:rPr>
              <a:t>saxe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renone</a:t>
            </a:r>
            <a:endParaRPr lang="sr-Latn-R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sr-Latn-RS" sz="3200" dirty="0">
                <a:solidFill>
                  <a:srgbClr val="3E6A8E"/>
                </a:solidFill>
                <a:latin typeface="Comic Sans MS" pitchFamily="66" charset="0"/>
              </a:rPr>
              <a:t>	</a:t>
            </a:r>
            <a:r>
              <a:rPr lang="en" sz="40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sr-Latn-RS" sz="3200" dirty="0">
                <a:solidFill>
                  <a:srgbClr val="3E6A8E"/>
                </a:solidFill>
                <a:latin typeface="Comic Sans MS" pitchFamily="66" charset="0"/>
              </a:rPr>
              <a:t>Fine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renone</a:t>
            </a:r>
            <a:endParaRPr lang="sr-Latn-R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en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0660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ALDOSTERONE BLOCKERS</a:t>
            </a:r>
            <a:r>
              <a:rPr lang="en" sz="4000" b="1" dirty="0">
                <a:solidFill>
                  <a:srgbClr val="3E6A8E"/>
                </a:solidFill>
                <a:latin typeface="Monotype Corsiva" pitchFamily="66" charset="0"/>
              </a:rPr>
              <a:t> </a:t>
            </a:r>
            <a:endParaRPr lang="sr-Cyrl-CS" sz="4000" b="1" dirty="0">
              <a:solidFill>
                <a:srgbClr val="3E6A8E"/>
              </a:solidFill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latin typeface="Comic Sans MS" pitchFamily="66" charset="0"/>
              </a:rPr>
              <a:t>ADVERSE EFFECTS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Hyperkalemia</a:t>
            </a:r>
          </a:p>
          <a:p>
            <a:pPr marL="342900" indent="-342900">
              <a:spcBef>
                <a:spcPct val="20000"/>
              </a:spcBef>
            </a:pPr>
            <a:endParaRPr lang="sr-Cyrl-CS" sz="1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Spironolactone causes gynecomastia or breast pain in 10% of patients, but eplerenone </a:t>
            </a:r>
            <a:r>
              <a:rPr lang="en" sz="3200" b="1" u="sng" dirty="0">
                <a:solidFill>
                  <a:srgbClr val="3E6A8E"/>
                </a:solidFill>
                <a:latin typeface="Comic Sans MS" pitchFamily="66" charset="0"/>
              </a:rPr>
              <a:t>does not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‼</a:t>
            </a:r>
          </a:p>
          <a:p>
            <a:pPr marL="342900" indent="-342900">
              <a:spcBef>
                <a:spcPct val="20000"/>
              </a:spcBef>
            </a:pPr>
            <a:endParaRPr lang="sr-Cyrl-CS" sz="1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3E6A8E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rPr>
              <a:t>In the beginning, it is necessary to measure K </a:t>
            </a:r>
            <a:r>
              <a:rPr lang="en" sz="3200" b="1" baseline="30000" dirty="0">
                <a:solidFill>
                  <a:srgbClr val="3E6A8E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rPr>
              <a:t>+ </a:t>
            </a:r>
            <a:r>
              <a:rPr lang="en" sz="3200" b="1" dirty="0">
                <a:solidFill>
                  <a:srgbClr val="3E6A8E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rPr>
              <a:t>every day, then every 4 weeks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  </a:t>
            </a: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5844" name="Rectangle 4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marL="342900" indent="-342900" algn="ctr">
              <a:spcBef>
                <a:spcPct val="20000"/>
              </a:spcBef>
            </a:pPr>
            <a:r>
              <a:rPr lang="en" sz="3600" dirty="0">
                <a:solidFill>
                  <a:srgbClr val="3E6A8E"/>
                </a:solidFill>
                <a:latin typeface="Comic Sans MS" pitchFamily="66" charset="0"/>
              </a:rPr>
              <a:t>Five-year survival</a:t>
            </a:r>
          </a:p>
          <a:p>
            <a:pPr marL="342900" indent="-342900" algn="ctr">
              <a:spcBef>
                <a:spcPct val="20000"/>
              </a:spcBef>
            </a:pPr>
            <a:r>
              <a:rPr lang="en" sz="3600" dirty="0">
                <a:solidFill>
                  <a:srgbClr val="3E6A8E"/>
                </a:solidFill>
                <a:latin typeface="Comic Sans MS" pitchFamily="66" charset="0"/>
              </a:rPr>
              <a:t>for all heart failure patients is about </a:t>
            </a:r>
            <a:r>
              <a:rPr lang="en" sz="3600" b="1" dirty="0">
                <a:solidFill>
                  <a:srgbClr val="3E6A8E"/>
                </a:solidFill>
                <a:latin typeface="Comic Sans MS" pitchFamily="66" charset="0"/>
              </a:rPr>
              <a:t>50%</a:t>
            </a:r>
            <a:endParaRPr lang="sr-Latn-CS" sz="3600" b="1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2708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ANGIOTENSIN II RECEPTOR 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 They block only AT</a:t>
            </a:r>
            <a:r>
              <a:rPr lang="en" sz="3200" b="1" baseline="-25000" dirty="0">
                <a:solidFill>
                  <a:srgbClr val="3E6A8E"/>
                </a:solidFill>
                <a:latin typeface="Comic Sans MS" pitchFamily="66" charset="0"/>
              </a:rPr>
              <a:t>1 </a:t>
            </a:r>
            <a:r>
              <a:rPr lang="en" sz="3200" b="1" dirty="0">
                <a:solidFill>
                  <a:srgbClr val="3E6A8E"/>
                </a:solidFill>
                <a:latin typeface="Comic Sans MS" pitchFamily="66" charset="0"/>
              </a:rPr>
              <a:t>receptors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(which are associated with hypertrophy and remodeling) </a:t>
            </a:r>
            <a:r>
              <a:rPr lang="sr-Latn-RS" sz="3200" dirty="0" err="1">
                <a:solidFill>
                  <a:srgbClr val="3E6A8E"/>
                </a:solidFill>
                <a:latin typeface="Comic Sans MS" pitchFamily="66" charset="0"/>
              </a:rPr>
              <a:t>and</a:t>
            </a:r>
            <a:r>
              <a:rPr lang="sr-Latn-RS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3E6A8E"/>
                </a:solidFill>
                <a:latin typeface="Comic Sans MS" pitchFamily="66" charset="0"/>
              </a:rPr>
              <a:t>they increase the activation of AT</a:t>
            </a:r>
            <a:r>
              <a:rPr lang="en" sz="3200" b="1" baseline="-25000" dirty="0">
                <a:solidFill>
                  <a:srgbClr val="3E6A8E"/>
                </a:solidFill>
                <a:latin typeface="Comic Sans MS" pitchFamily="66" charset="0"/>
              </a:rPr>
              <a:t>2 </a:t>
            </a:r>
            <a:r>
              <a:rPr lang="en" sz="3200" b="1" dirty="0">
                <a:solidFill>
                  <a:srgbClr val="3E6A8E"/>
                </a:solidFill>
                <a:latin typeface="Comic Sans MS" pitchFamily="66" charset="0"/>
              </a:rPr>
              <a:t>receptors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, causing vasodilation</a:t>
            </a: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4756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8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ANGIOTENSIN II RECEPTOR 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Clinical effect as with ACE-inhibitors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Reduction in hospitalization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Fewer side effects (cough)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Candesartan reduces the individual components of the primary outcome of death or hospitalization</a:t>
            </a: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6804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ANGIOTENSIN II RECEPTOR BLOCKERS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latin typeface="Comic Sans MS" pitchFamily="66" charset="0"/>
              </a:rPr>
              <a:t>ADVERSE EFFECTS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Hypotension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Deterioration of kidney function</a:t>
            </a:r>
          </a:p>
          <a:p>
            <a:pPr marL="342900" indent="-342900">
              <a:spcBef>
                <a:spcPct val="20000"/>
              </a:spcBef>
            </a:pPr>
            <a:endParaRPr lang="sr-Cyrl-CS" sz="1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Hyperkalemia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  </a:t>
            </a: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3" name="Rectangle 5"/>
          <p:cNvSpPr>
            <a:spLocks noChangeArrowheads="1"/>
          </p:cNvSpPr>
          <p:nvPr/>
        </p:nvSpPr>
        <p:spPr bwMode="auto">
          <a:xfrm>
            <a:off x="684213" y="765175"/>
            <a:ext cx="7991475" cy="446405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8852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600" b="1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4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3E6A8E"/>
              </a:solidFill>
              <a:latin typeface="Comic Sans MS" pitchFamily="66" charset="0"/>
            </a:endParaRPr>
          </a:p>
        </p:txBody>
      </p:sp>
      <p:sp>
        <p:nvSpPr>
          <p:cNvPr id="78855" name="Rectangle 7"/>
          <p:cNvSpPr>
            <a:spLocks noChangeArrowheads="1"/>
          </p:cNvSpPr>
          <p:nvPr/>
        </p:nvSpPr>
        <p:spPr bwMode="auto">
          <a:xfrm>
            <a:off x="611188" y="1268413"/>
            <a:ext cx="8208962" cy="4176712"/>
          </a:xfrm>
          <a:prstGeom prst="rect">
            <a:avLst/>
          </a:prstGeom>
          <a:solidFill>
            <a:srgbClr val="DAFDFE"/>
          </a:solidFill>
          <a:ln w="19050">
            <a:solidFill>
              <a:srgbClr val="336699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sr-Cyrl-CS" sz="3600" b="1" dirty="0">
              <a:solidFill>
                <a:srgbClr val="3E6A8E"/>
              </a:solidFill>
              <a:latin typeface="Comic Sans MS" pitchFamily="66" charset="0"/>
            </a:endParaRPr>
          </a:p>
          <a:p>
            <a:pPr algn="ctr"/>
            <a:r>
              <a:rPr lang="en" sz="3600" b="1" dirty="0">
                <a:solidFill>
                  <a:srgbClr val="3E6A8E"/>
                </a:solidFill>
                <a:latin typeface="Comic Sans MS" pitchFamily="66" charset="0"/>
              </a:rPr>
              <a:t>ANGIOTENSIN II</a:t>
            </a:r>
            <a:r>
              <a:rPr lang="sr-Latn-RS" sz="3600" b="1" dirty="0">
                <a:solidFill>
                  <a:srgbClr val="3E6A8E"/>
                </a:solidFill>
                <a:latin typeface="Comic Sans MS" pitchFamily="66" charset="0"/>
              </a:rPr>
              <a:t> </a:t>
            </a:r>
          </a:p>
          <a:p>
            <a:pPr algn="ctr"/>
            <a:r>
              <a:rPr lang="en" sz="3600" b="1" dirty="0">
                <a:solidFill>
                  <a:srgbClr val="3E6A8E"/>
                </a:solidFill>
                <a:latin typeface="Comic Sans MS" pitchFamily="66" charset="0"/>
              </a:rPr>
              <a:t>RECEPTOR BLOCKERS</a:t>
            </a:r>
          </a:p>
          <a:p>
            <a:pPr algn="ctr"/>
            <a:r>
              <a:rPr lang="en" sz="3600" b="1" dirty="0">
                <a:solidFill>
                  <a:srgbClr val="3E6A8E"/>
                </a:solidFill>
                <a:latin typeface="Comic Sans MS" pitchFamily="66" charset="0"/>
              </a:rPr>
              <a:t>are applied if the patient</a:t>
            </a:r>
          </a:p>
          <a:p>
            <a:pPr algn="ctr"/>
            <a:r>
              <a:rPr lang="en" sz="3600" b="1" dirty="0">
                <a:solidFill>
                  <a:srgbClr val="3E6A8E"/>
                </a:solidFill>
                <a:latin typeface="Comic Sans MS" pitchFamily="66" charset="0"/>
              </a:rPr>
              <a:t>cannot tolerate</a:t>
            </a:r>
          </a:p>
          <a:p>
            <a:pPr algn="ctr"/>
            <a:r>
              <a:rPr lang="en" sz="3600" b="1" dirty="0">
                <a:solidFill>
                  <a:srgbClr val="3E6A8E"/>
                </a:solidFill>
                <a:latin typeface="Comic Sans MS" pitchFamily="66" charset="0"/>
              </a:rPr>
              <a:t>ACE-inhibitors</a:t>
            </a:r>
          </a:p>
          <a:p>
            <a:pPr algn="ctr"/>
            <a:endParaRPr lang="sr-Latn-CS" sz="3600" dirty="0"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900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r>
              <a:rPr lang="en" sz="4000" b="1" dirty="0">
                <a:solidFill>
                  <a:srgbClr val="C80904"/>
                </a:solidFill>
                <a:latin typeface="Comic Sans MS" pitchFamily="66" charset="0"/>
              </a:rPr>
              <a:t>Do not combine AT</a:t>
            </a:r>
            <a:r>
              <a:rPr lang="en" sz="4000" b="1" baseline="-25000" dirty="0">
                <a:solidFill>
                  <a:srgbClr val="C80904"/>
                </a:solidFill>
                <a:latin typeface="Comic Sans MS" pitchFamily="66" charset="0"/>
              </a:rPr>
              <a:t>1</a:t>
            </a:r>
            <a:r>
              <a:rPr lang="en" sz="4000" b="1" dirty="0">
                <a:solidFill>
                  <a:srgbClr val="C80904"/>
                </a:solidFill>
                <a:latin typeface="Comic Sans MS" pitchFamily="66" charset="0"/>
              </a:rPr>
              <a:t> </a:t>
            </a:r>
          </a:p>
          <a:p>
            <a:pPr marL="342900" indent="-342900" algn="ctr">
              <a:spcBef>
                <a:spcPct val="20000"/>
              </a:spcBef>
            </a:pPr>
            <a:r>
              <a:rPr lang="sr-Latn-RS" sz="4000" b="1" dirty="0">
                <a:solidFill>
                  <a:srgbClr val="C80904"/>
                </a:solidFill>
                <a:latin typeface="Comic Sans MS" pitchFamily="66" charset="0"/>
              </a:rPr>
              <a:t>r</a:t>
            </a:r>
            <a:r>
              <a:rPr lang="en" sz="4000" b="1" dirty="0">
                <a:solidFill>
                  <a:srgbClr val="C80904"/>
                </a:solidFill>
                <a:latin typeface="Comic Sans MS" pitchFamily="66" charset="0"/>
              </a:rPr>
              <a:t>eceptor</a:t>
            </a:r>
            <a:r>
              <a:rPr lang="sr-Latn-RS" sz="4000" b="1" dirty="0">
                <a:solidFill>
                  <a:srgbClr val="C80904"/>
                </a:solidFill>
                <a:latin typeface="Comic Sans MS" pitchFamily="66" charset="0"/>
              </a:rPr>
              <a:t>s </a:t>
            </a:r>
            <a:r>
              <a:rPr lang="en" sz="4000" b="1" dirty="0">
                <a:solidFill>
                  <a:srgbClr val="C80904"/>
                </a:solidFill>
                <a:latin typeface="Comic Sans MS" pitchFamily="66" charset="0"/>
              </a:rPr>
              <a:t>blocker or ACE-inhibitor</a:t>
            </a: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C80904"/>
                </a:solidFill>
                <a:latin typeface="Comic Sans MS" pitchFamily="66" charset="0"/>
              </a:rPr>
              <a:t>with a blocker </a:t>
            </a:r>
            <a:r>
              <a:rPr lang="sr-Latn-RS" sz="4000" b="1" dirty="0" err="1">
                <a:solidFill>
                  <a:srgbClr val="C80904"/>
                </a:solidFill>
                <a:latin typeface="Comic Sans MS" pitchFamily="66" charset="0"/>
              </a:rPr>
              <a:t>of</a:t>
            </a:r>
            <a:endParaRPr lang="en" sz="4000" b="1" dirty="0">
              <a:solidFill>
                <a:srgbClr val="C80904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C80904"/>
                </a:solidFill>
                <a:latin typeface="Comic Sans MS" pitchFamily="66" charset="0"/>
              </a:rPr>
              <a:t>aldosterone receptor</a:t>
            </a:r>
            <a:r>
              <a:rPr lang="sr-Latn-RS" sz="4000" b="1" dirty="0">
                <a:solidFill>
                  <a:srgbClr val="C80904"/>
                </a:solidFill>
                <a:latin typeface="Comic Sans MS" pitchFamily="66" charset="0"/>
              </a:rPr>
              <a:t>s!</a:t>
            </a:r>
            <a:endParaRPr lang="en" sz="4000" b="1" dirty="0">
              <a:solidFill>
                <a:srgbClr val="C80904"/>
              </a:solidFill>
              <a:latin typeface="Comic Sans MS" pitchFamily="66" charset="0"/>
            </a:endParaRPr>
          </a:p>
          <a:p>
            <a:pPr marL="342900" indent="-342900" algn="ctr"/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2948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5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>
                <a:solidFill>
                  <a:srgbClr val="3E6A8E"/>
                </a:solidFill>
                <a:latin typeface="Comic Sans MS" pitchFamily="66" charset="0"/>
              </a:rPr>
              <a:t>DIURETICS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600" b="1">
                <a:solidFill>
                  <a:srgbClr val="3E6A8E"/>
                </a:solidFill>
                <a:latin typeface="Comic Sans MS" pitchFamily="66" charset="0"/>
              </a:rPr>
              <a:t>Diuretics that do not spare potassium should be used</a:t>
            </a:r>
          </a:p>
          <a:p>
            <a:pPr marL="342900" indent="-342900">
              <a:spcBef>
                <a:spcPct val="20000"/>
              </a:spcBef>
            </a:pPr>
            <a:endParaRPr lang="sr-Cyrl-CS" sz="3200" b="1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4996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DIURETICS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They improve myocardial function, symptoms and exercise tolerance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However, they increase renin secretion and decrease atrial natriuretic peptide secretion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It is not certain that they reduce mortality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7044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DIURETICS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Diuretics should be combined with ACE-inhibitors or beta-blockers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Start with small doses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9092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DIURETICS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In patients with heart failure and advanced kidney failure (glomerular filtration &lt; 25 ml/min), loop diuretics should be used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11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1140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DIURETICS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Henle's loop diuretics should be dosed 2 times a day, in order to prevent rebound sodium retention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Thiazides are applied once a day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Metolazone is applied 1-2 times a week</a:t>
            </a: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7892" name="Rectangle 4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NYHA classification</a:t>
            </a: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STAGE 1: asymptomatic patients</a:t>
            </a:r>
          </a:p>
          <a:p>
            <a:pPr marL="342900" indent="-342900">
              <a:spcBef>
                <a:spcPct val="20000"/>
              </a:spcBef>
            </a:pPr>
            <a:endParaRPr lang="sr-Cyrl-CS" sz="14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STAGE 2: symptoms occur with moderate activity</a:t>
            </a:r>
          </a:p>
          <a:p>
            <a:pPr marL="342900" indent="-342900">
              <a:spcBef>
                <a:spcPct val="20000"/>
              </a:spcBef>
            </a:pPr>
            <a:endParaRPr lang="sr-Cyrl-CS" sz="14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STAGE 3: symptoms occur with mild activity</a:t>
            </a:r>
          </a:p>
          <a:p>
            <a:pPr marL="342900" indent="-342900">
              <a:spcBef>
                <a:spcPct val="20000"/>
              </a:spcBef>
            </a:pPr>
            <a:endParaRPr lang="sr-Cyrl-CS" sz="14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STAGE 4: symptoms occur even at rest</a:t>
            </a:r>
            <a:endParaRPr lang="sr-Latn-CS" sz="28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31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3188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DIURETICS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latin typeface="Comic Sans MS" pitchFamily="66" charset="0"/>
              </a:rPr>
              <a:t>ADVERSE EFFECTS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16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Hypotension</a:t>
            </a:r>
            <a:endParaRPr lang="sr-Cyrl-CS" sz="8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Prerenal azotemia</a:t>
            </a:r>
            <a:endParaRPr lang="sr-Cyrl-CS" sz="8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Hypokalemia and hypomagnesemia</a:t>
            </a:r>
            <a:endParaRPr lang="sr-Cyrl-CS" sz="8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Metabolic alkalosis</a:t>
            </a:r>
            <a:endParaRPr lang="sr-Cyrl-CS" sz="8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Hyperglycemia, hyperuricemia, pancreatitis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  </a:t>
            </a: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52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5236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4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DIG</a:t>
            </a:r>
            <a:r>
              <a:rPr lang="sr-Latn-RS" sz="4000" b="1" dirty="0">
                <a:solidFill>
                  <a:srgbClr val="3E6A8E"/>
                </a:solidFill>
                <a:latin typeface="Comic Sans MS" pitchFamily="66" charset="0"/>
              </a:rPr>
              <a:t>OXINE</a:t>
            </a:r>
            <a:endParaRPr lang="en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Inhibits Na </a:t>
            </a:r>
            <a:r>
              <a:rPr lang="en" sz="3200" baseline="30000" dirty="0">
                <a:solidFill>
                  <a:srgbClr val="3E6A8E"/>
                </a:solidFill>
                <a:latin typeface="Comic Sans MS" pitchFamily="66" charset="0"/>
              </a:rPr>
              <a:t>+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-K </a:t>
            </a:r>
            <a:r>
              <a:rPr lang="en" sz="3200" baseline="30000" dirty="0">
                <a:solidFill>
                  <a:srgbClr val="3E6A8E"/>
                </a:solidFill>
                <a:latin typeface="Comic Sans MS" pitchFamily="66" charset="0"/>
              </a:rPr>
              <a:t>+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-ATPase in myocytes and afferent fibers of the vagus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Decreases reabsorption of Na </a:t>
            </a:r>
            <a:r>
              <a:rPr lang="en" sz="3200" baseline="30000" dirty="0">
                <a:solidFill>
                  <a:srgbClr val="3E6A8E"/>
                </a:solidFill>
                <a:latin typeface="Comic Sans MS" pitchFamily="66" charset="0"/>
              </a:rPr>
              <a:t>+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in kidney tubules and renin secretion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7284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4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DIGITALIS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Improves symptoms</a:t>
            </a:r>
          </a:p>
          <a:p>
            <a:pPr marL="342900" indent="-342900">
              <a:spcBef>
                <a:spcPct val="20000"/>
              </a:spcBef>
            </a:pPr>
            <a:endParaRPr lang="sr-Cyrl-CS" sz="14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Reduces hospitalization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93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9332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DIGITALIS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It is used in patients who have</a:t>
            </a: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 symptoms and are already receiving ACE-inhibitors and a beta-blocker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Digoxin dose should be low (0.125mg/day)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1380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DIGITALIS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latin typeface="Comic Sans MS" pitchFamily="66" charset="0"/>
              </a:rPr>
              <a:t>ADVERSE EFFECTS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16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Arrhythmias</a:t>
            </a:r>
            <a:endParaRPr lang="sr-Cyrl-CS" sz="8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Gastrointestinal complaints</a:t>
            </a:r>
            <a:endParaRPr lang="sr-Cyrl-CS" sz="8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Visual </a:t>
            </a:r>
            <a:endParaRPr lang="sr-Cyrl-CS" sz="8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Confusion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8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r>
              <a:rPr lang="en" sz="3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Digoxin is not used in people with SA or AV block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   </a:t>
            </a: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34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3428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HYDRALAZINE + ISOSORBIDE DINITRATE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Reduce preload and afterload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They prolong survival</a:t>
            </a: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They are used in black men who have symptoms and are already receiving an ACE-inhibitor and a beta-blocker</a:t>
            </a:r>
            <a:endParaRPr lang="sr-Cyrl-CS" sz="3200" dirty="0">
              <a:solidFill>
                <a:srgbClr val="3E6A8E"/>
              </a:solidFill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5476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>
                <a:solidFill>
                  <a:srgbClr val="3E6A8E"/>
                </a:solidFill>
                <a:latin typeface="Comic Sans MS" pitchFamily="66" charset="0"/>
              </a:rPr>
              <a:t>CALCIUM CHANNEL BLOCKERS ARE </a:t>
            </a:r>
            <a:r>
              <a:rPr lang="en" sz="4000">
                <a:solidFill>
                  <a:srgbClr val="C80904"/>
                </a:solidFill>
                <a:latin typeface="Comic Sans MS" pitchFamily="66" charset="0"/>
              </a:rPr>
              <a:t>NOT </a:t>
            </a:r>
            <a:r>
              <a:rPr lang="en" sz="4000">
                <a:solidFill>
                  <a:srgbClr val="3E6A8E"/>
                </a:solidFill>
                <a:latin typeface="Comic Sans MS" pitchFamily="66" charset="0"/>
              </a:rPr>
              <a:t>GIVEN, BECAUSE THEY INCREASE MORTALITY!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7524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dirty="0">
                <a:solidFill>
                  <a:srgbClr val="3E6A8E"/>
                </a:solidFill>
                <a:latin typeface="Comic Sans MS" pitchFamily="66" charset="0"/>
              </a:rPr>
              <a:t>ANTIARRHYTHMICS ARE </a:t>
            </a:r>
            <a:r>
              <a:rPr lang="en" sz="4000" dirty="0">
                <a:solidFill>
                  <a:srgbClr val="C80904"/>
                </a:solidFill>
                <a:latin typeface="Comic Sans MS" pitchFamily="66" charset="0"/>
              </a:rPr>
              <a:t>NOT </a:t>
            </a:r>
            <a:r>
              <a:rPr lang="en" sz="4000" dirty="0">
                <a:solidFill>
                  <a:srgbClr val="3E6A8E"/>
                </a:solidFill>
                <a:latin typeface="Comic Sans MS" pitchFamily="66" charset="0"/>
              </a:rPr>
              <a:t>USED PROPHYLACTICALLY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95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9572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>
                <a:solidFill>
                  <a:srgbClr val="3E6A8E"/>
                </a:solidFill>
                <a:latin typeface="Comic Sans MS" pitchFamily="66" charset="0"/>
              </a:rPr>
              <a:t>ANTICOAGULANT THERAPY WITH WARFARIN SHOULD </a:t>
            </a:r>
            <a:r>
              <a:rPr lang="en" sz="4000">
                <a:solidFill>
                  <a:srgbClr val="C80904"/>
                </a:solidFill>
                <a:latin typeface="Comic Sans MS" pitchFamily="66" charset="0"/>
              </a:rPr>
              <a:t>ONLY BE </a:t>
            </a:r>
            <a:r>
              <a:rPr lang="en" sz="4000">
                <a:solidFill>
                  <a:srgbClr val="3E6A8E"/>
                </a:solidFill>
                <a:latin typeface="Comic Sans MS" pitchFamily="66" charset="0"/>
              </a:rPr>
              <a:t>USED IN PATIENTS WITH ATRIAL FIBRILLATION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16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1620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 Limit Na </a:t>
            </a:r>
            <a:r>
              <a:rPr lang="en" sz="3600" baseline="30000" dirty="0">
                <a:solidFill>
                  <a:srgbClr val="3E6A8E"/>
                </a:solidFill>
                <a:latin typeface="Comic Sans MS" pitchFamily="66" charset="0"/>
              </a:rPr>
              <a:t>+ </a:t>
            </a:r>
            <a:r>
              <a:rPr lang="en" sz="3600" dirty="0">
                <a:solidFill>
                  <a:srgbClr val="3E6A8E"/>
                </a:solidFill>
                <a:latin typeface="Comic Sans MS" pitchFamily="66" charset="0"/>
              </a:rPr>
              <a:t>and fluid intake, stop smoking, lose weight</a:t>
            </a: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600" dirty="0">
                <a:solidFill>
                  <a:srgbClr val="3E6A8E"/>
                </a:solidFill>
                <a:latin typeface="Comic Sans MS" pitchFamily="66" charset="0"/>
              </a:rPr>
              <a:t>Supplement vitamin B</a:t>
            </a:r>
            <a:r>
              <a:rPr lang="en" sz="3600" baseline="-25000" dirty="0">
                <a:solidFill>
                  <a:srgbClr val="3E6A8E"/>
                </a:solidFill>
                <a:latin typeface="Comic Sans MS" pitchFamily="66" charset="0"/>
              </a:rPr>
              <a:t>1 </a:t>
            </a:r>
            <a:r>
              <a:rPr lang="en" sz="3600" dirty="0">
                <a:solidFill>
                  <a:srgbClr val="3E6A8E"/>
                </a:solidFill>
                <a:latin typeface="Comic Sans MS" pitchFamily="66" charset="0"/>
              </a:rPr>
              <a:t>in people who receive diuretics for a long time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3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9940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r>
              <a:rPr lang="en" sz="3600" b="1" dirty="0">
                <a:solidFill>
                  <a:srgbClr val="3E6A8E"/>
                </a:solidFill>
                <a:latin typeface="Comic Sans MS" pitchFamily="66" charset="0"/>
              </a:rPr>
              <a:t>PATIENT </a:t>
            </a:r>
            <a:endParaRPr lang="sr-Cyrl-CS" sz="36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C00000"/>
                </a:solidFill>
                <a:latin typeface="MS Reference Sans Serif" pitchFamily="34" charset="0"/>
              </a:rPr>
              <a:t>☆</a:t>
            </a:r>
            <a:r>
              <a:rPr lang="en" sz="2800" dirty="0">
                <a:solidFill>
                  <a:srgbClr val="3E6A8E"/>
                </a:solidFill>
                <a:latin typeface="MS Reference Sans Serif" pitchFamily="34" charset="0"/>
              </a:rPr>
              <a:t>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Make a diagnosis</a:t>
            </a: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C00000"/>
                </a:solidFill>
                <a:latin typeface="MS Reference Sans Serif" pitchFamily="34" charset="0"/>
              </a:rPr>
              <a:t>☆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Determine the etiology</a:t>
            </a: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C00000"/>
                </a:solidFill>
                <a:latin typeface="MS Reference Sans Serif" pitchFamily="34" charset="0"/>
              </a:rPr>
              <a:t>☆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Characterize the syndrome (systolic or diastolic)</a:t>
            </a: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C00000"/>
                </a:solidFill>
                <a:latin typeface="MS Reference Sans Serif" pitchFamily="34" charset="0"/>
              </a:rPr>
              <a:t>☆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Identify precipitating factors</a:t>
            </a: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C00000"/>
                </a:solidFill>
                <a:latin typeface="MS Reference Sans Serif" pitchFamily="34" charset="0"/>
              </a:rPr>
              <a:t>☆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Check for ischemia</a:t>
            </a: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C00000"/>
                </a:solidFill>
                <a:latin typeface="MS Reference Sans Serif" pitchFamily="34" charset="0"/>
              </a:rPr>
              <a:t>☆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Start treatment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1988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marL="342900" indent="-342900" algn="ctr">
              <a:spcBef>
                <a:spcPct val="20000"/>
              </a:spcBef>
            </a:pPr>
            <a:endParaRPr lang="sr-Cyrl-CS" sz="4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4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400" b="1">
                <a:solidFill>
                  <a:srgbClr val="3E6A8E"/>
                </a:solidFill>
                <a:latin typeface="Comic Sans MS" pitchFamily="66" charset="0"/>
              </a:rPr>
              <a:t>2.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8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>
                <a:solidFill>
                  <a:srgbClr val="3E6A8E"/>
                </a:solidFill>
                <a:latin typeface="Comic Sans MS" pitchFamily="66" charset="0"/>
              </a:rPr>
              <a:t>HEART FAILURE WITH PRESERVED LEFT VENTRICULAR SYSTOLIC FUNCTION</a:t>
            </a:r>
          </a:p>
          <a:p>
            <a:pPr marL="342900" indent="-342900">
              <a:spcBef>
                <a:spcPct val="20000"/>
              </a:spcBef>
            </a:pPr>
            <a:endParaRPr lang="sr-Cyrl-CS" sz="4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6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36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3668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600" b="1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ACE-inhibitors</a:t>
            </a: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r>
              <a:rPr lang="en" sz="28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r>
              <a:rPr lang="en" sz="3600" b="1" dirty="0">
                <a:solidFill>
                  <a:srgbClr val="3E6A8E"/>
                </a:solidFill>
                <a:latin typeface="Monotype Corsiva" pitchFamily="66" charset="0"/>
              </a:rPr>
              <a:t>β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- blockers</a:t>
            </a: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Angiotensin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II</a:t>
            </a:r>
            <a:r>
              <a:rPr lang="sr-Latn-RS" sz="3200" dirty="0">
                <a:solidFill>
                  <a:srgbClr val="3E6A8E"/>
                </a:solidFill>
                <a:latin typeface="Comic Sans MS" pitchFamily="66" charset="0"/>
              </a:rPr>
              <a:t> receptor </a:t>
            </a:r>
            <a:r>
              <a:rPr lang="sr-Latn-RS" sz="3200" dirty="0" err="1">
                <a:solidFill>
                  <a:srgbClr val="3E6A8E"/>
                </a:solidFill>
                <a:latin typeface="Comic Sans MS" pitchFamily="66" charset="0"/>
              </a:rPr>
              <a:t>blockers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Digoxin</a:t>
            </a: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Diuretics</a:t>
            </a: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3E6A8E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Control hypertension and tachycardia</a:t>
            </a: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9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7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57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5716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marL="342900" indent="-342900" algn="ctr">
              <a:spcBef>
                <a:spcPct val="20000"/>
              </a:spcBef>
            </a:pPr>
            <a:endParaRPr lang="sr-Cyrl-CS" sz="4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44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400" b="1">
                <a:solidFill>
                  <a:srgbClr val="3E6A8E"/>
                </a:solidFill>
                <a:latin typeface="Comic Sans MS" pitchFamily="66" charset="0"/>
              </a:rPr>
              <a:t>1.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8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>
                <a:solidFill>
                  <a:srgbClr val="3E6A8E"/>
                </a:solidFill>
                <a:latin typeface="Comic Sans MS" pitchFamily="66" charset="0"/>
              </a:rPr>
              <a:t>HEART FAILURE WITH REDUCED LEFT VENTRICULAR SYSTOLIC FUNCTION</a:t>
            </a:r>
          </a:p>
          <a:p>
            <a:pPr marL="342900" indent="-342900">
              <a:spcBef>
                <a:spcPct val="20000"/>
              </a:spcBef>
            </a:pPr>
            <a:endParaRPr lang="sr-Cyrl-CS" sz="4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4036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8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ACE INHIBITORS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Increased production of angiotensin 2 leads to myocardial fibrosis, ventricular hypertrophy and apoptosis</a:t>
            </a: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ACE inhibitors reduce peripheral resistance, reduce pressure in the right atrium, increase the ejection fraction and reduce the dimensions of the left ventricle</a:t>
            </a: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6084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8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ACE INHIBITORS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They improve symptoms, increase effort tolerance</a:t>
            </a:r>
          </a:p>
          <a:p>
            <a:pPr marL="342900" indent="-342900">
              <a:spcBef>
                <a:spcPct val="20000"/>
              </a:spcBef>
            </a:pPr>
            <a:endParaRPr lang="sr-Cyrl-CS" sz="14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2800" dirty="0">
                <a:solidFill>
                  <a:srgbClr val="3E6A8E"/>
                </a:solidFill>
                <a:latin typeface="Comic Sans MS" pitchFamily="66" charset="0"/>
              </a:rPr>
              <a:t>Prolong survival</a:t>
            </a:r>
          </a:p>
          <a:p>
            <a:pPr marL="342900" indent="-342900">
              <a:spcBef>
                <a:spcPct val="20000"/>
              </a:spcBef>
            </a:pPr>
            <a:endParaRPr lang="sr-Cyrl-CS" sz="14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28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</a:t>
            </a:r>
            <a:r>
              <a:rPr lang="en" sz="28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3E6A8E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rPr>
              <a:t>After a heart attack, they reduce ventricular dilatation, reduce the frequency of hospitalization, prevent recurrence of ischemia and prolong survival</a:t>
            </a:r>
            <a:endParaRPr lang="sr-Cyrl-CS" sz="2800" dirty="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132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48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48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48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>
                <a:solidFill>
                  <a:srgbClr val="3E6A8E"/>
                </a:solidFill>
                <a:latin typeface="Comic Sans MS" pitchFamily="66" charset="0"/>
              </a:rPr>
              <a:t>ACE INHIBITORS</a:t>
            </a:r>
          </a:p>
          <a:p>
            <a:pPr marL="342900" indent="-342900" algn="ctr">
              <a:spcBef>
                <a:spcPct val="20000"/>
              </a:spcBef>
            </a:pPr>
            <a:r>
              <a:rPr lang="en" sz="3600" b="1">
                <a:solidFill>
                  <a:srgbClr val="3E6A8E"/>
                </a:solidFill>
                <a:latin typeface="Comic Sans MS" pitchFamily="66" charset="0"/>
              </a:rPr>
              <a:t>are the drugs of choice for this condition!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3200">
              <a:solidFill>
                <a:srgbClr val="3E6A8E"/>
              </a:solidFill>
              <a:latin typeface="Comic Sans MS" pitchFamily="66" charset="0"/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180" name="Rectangle 4"/>
          <p:cNvSpPr>
            <a:spLocks noChangeArrowheads="1"/>
          </p:cNvSpPr>
          <p:nvPr/>
        </p:nvSpPr>
        <p:spPr bwMode="auto">
          <a:xfrm>
            <a:off x="0" y="0"/>
            <a:ext cx="9396413" cy="6858000"/>
          </a:xfrm>
          <a:prstGeom prst="rect">
            <a:avLst/>
          </a:prstGeom>
          <a:gradFill rotWithShape="1">
            <a:gsLst>
              <a:gs pos="0">
                <a:srgbClr val="BEBEFE"/>
              </a:gs>
              <a:gs pos="100000">
                <a:srgbClr val="FFFF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54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r>
              <a:rPr lang="en" sz="4000" b="1" dirty="0">
                <a:solidFill>
                  <a:srgbClr val="3E6A8E"/>
                </a:solidFill>
                <a:latin typeface="Comic Sans MS" pitchFamily="66" charset="0"/>
              </a:rPr>
              <a:t>ACE INHIBITORS</a:t>
            </a: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 algn="ctr">
              <a:spcBef>
                <a:spcPct val="20000"/>
              </a:spcBef>
            </a:pPr>
            <a:endParaRPr lang="sr-Cyrl-CS" sz="2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Treatment starts with a small dose, which is gradually titrated to the optimal effect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200" b="1" dirty="0">
                <a:solidFill>
                  <a:srgbClr val="C0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⌘ Monitor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kidney function and serum K </a:t>
            </a:r>
            <a:r>
              <a:rPr lang="en" sz="3200" baseline="30000" dirty="0">
                <a:solidFill>
                  <a:srgbClr val="3E6A8E"/>
                </a:solidFill>
                <a:latin typeface="Comic Sans MS" pitchFamily="66" charset="0"/>
              </a:rPr>
              <a:t>+ </a:t>
            </a: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for 1-2 weeks initially and then for 2-3 months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3E6A8E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endParaRPr lang="sr-Cyrl-CS" sz="3200" dirty="0">
              <a:solidFill>
                <a:srgbClr val="3E6A8E"/>
              </a:solidFill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b="1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0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</a:p>
          <a:p>
            <a:pPr marL="342900" indent="-342900">
              <a:spcBef>
                <a:spcPct val="20000"/>
              </a:spcBef>
            </a:pPr>
            <a:endParaRPr lang="sr-Cyrl-CS" sz="1600" dirty="0">
              <a:solidFill>
                <a:srgbClr val="3E6A8E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dirty="0">
                <a:solidFill>
                  <a:srgbClr val="3E6A8E"/>
                </a:solidFill>
                <a:latin typeface="Comic Sans MS" pitchFamily="66" charset="0"/>
              </a:rPr>
              <a:t>  </a:t>
            </a:r>
            <a:endParaRPr lang="sr-Latn-CS" sz="3200" dirty="0">
              <a:solidFill>
                <a:srgbClr val="3E6A8E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1161</Words>
  <Application>Microsoft Office PowerPoint</Application>
  <PresentationFormat>On-screen Show (4:3)</PresentationFormat>
  <Paragraphs>672</Paragraphs>
  <Slides>41</Slides>
  <Notes>40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41</vt:i4>
      </vt:variant>
    </vt:vector>
  </HeadingPairs>
  <TitlesOfParts>
    <vt:vector size="48" baseType="lpstr">
      <vt:lpstr>Arial</vt:lpstr>
      <vt:lpstr>Arial Unicode MS</vt:lpstr>
      <vt:lpstr>Calibri</vt:lpstr>
      <vt:lpstr>Comic Sans MS</vt:lpstr>
      <vt:lpstr>Monotype Corsiva</vt:lpstr>
      <vt:lpstr>MS Reference Sans Serif</vt:lpstr>
      <vt:lpstr>Office Theme</vt:lpstr>
      <vt:lpstr>HEART  FAILURE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Xp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СРЧАНА  ИНСУФИЦИЈЕНЦИЈА</dc:title>
  <dc:creator> </dc:creator>
  <cp:lastModifiedBy>Boj</cp:lastModifiedBy>
  <cp:revision>8</cp:revision>
  <dcterms:created xsi:type="dcterms:W3CDTF">2011-03-04T12:59:30Z</dcterms:created>
  <dcterms:modified xsi:type="dcterms:W3CDTF">2023-07-29T17:05:34Z</dcterms:modified>
</cp:coreProperties>
</file>

<file path=docProps/thumbnail.jpeg>
</file>